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6"/>
  </p:notesMasterIdLst>
  <p:sldIdLst>
    <p:sldId id="256" r:id="rId2"/>
    <p:sldId id="257" r:id="rId3"/>
    <p:sldId id="258" r:id="rId4"/>
    <p:sldId id="259" r:id="rId5"/>
    <p:sldId id="260" r:id="rId6"/>
    <p:sldId id="270" r:id="rId7"/>
    <p:sldId id="261" r:id="rId8"/>
    <p:sldId id="271" r:id="rId9"/>
    <p:sldId id="262" r:id="rId10"/>
    <p:sldId id="263" r:id="rId11"/>
    <p:sldId id="264" r:id="rId12"/>
    <p:sldId id="269" r:id="rId13"/>
    <p:sldId id="272"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62"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46A6D8-20B3-4271-89D2-1453C3AAEFD9}" type="datetimeFigureOut">
              <a:rPr lang="en-US" smtClean="0"/>
              <a:t>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014F02-A338-4540-8AAB-90548E04234F}" type="slidenum">
              <a:rPr lang="en-US" smtClean="0"/>
              <a:t>‹#›</a:t>
            </a:fld>
            <a:endParaRPr lang="en-US"/>
          </a:p>
        </p:txBody>
      </p:sp>
    </p:spTree>
    <p:extLst>
      <p:ext uri="{BB962C8B-B14F-4D97-AF65-F5344CB8AC3E}">
        <p14:creationId xmlns:p14="http://schemas.microsoft.com/office/powerpoint/2010/main" val="2099236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pulled the last two bullets from the NCLM website.</a:t>
            </a:r>
            <a:endParaRPr lang="en-US" dirty="0"/>
          </a:p>
        </p:txBody>
      </p:sp>
      <p:sp>
        <p:nvSpPr>
          <p:cNvPr id="4" name="Slide Number Placeholder 3"/>
          <p:cNvSpPr>
            <a:spLocks noGrp="1"/>
          </p:cNvSpPr>
          <p:nvPr>
            <p:ph type="sldNum" sz="quarter" idx="10"/>
          </p:nvPr>
        </p:nvSpPr>
        <p:spPr/>
        <p:txBody>
          <a:bodyPr/>
          <a:lstStyle/>
          <a:p>
            <a:fld id="{45014F02-A338-4540-8AAB-90548E04234F}" type="slidenum">
              <a:rPr lang="en-US" smtClean="0"/>
              <a:t>3</a:t>
            </a:fld>
            <a:endParaRPr lang="en-US"/>
          </a:p>
        </p:txBody>
      </p:sp>
    </p:spTree>
    <p:extLst>
      <p:ext uri="{BB962C8B-B14F-4D97-AF65-F5344CB8AC3E}">
        <p14:creationId xmlns:p14="http://schemas.microsoft.com/office/powerpoint/2010/main" val="2023455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Photos pulled from google.</a:t>
            </a:r>
            <a:endParaRPr lang="en-US" dirty="0"/>
          </a:p>
        </p:txBody>
      </p:sp>
      <p:sp>
        <p:nvSpPr>
          <p:cNvPr id="4" name="Slide Number Placeholder 3"/>
          <p:cNvSpPr>
            <a:spLocks noGrp="1"/>
          </p:cNvSpPr>
          <p:nvPr>
            <p:ph type="sldNum" sz="quarter" idx="10"/>
          </p:nvPr>
        </p:nvSpPr>
        <p:spPr/>
        <p:txBody>
          <a:bodyPr/>
          <a:lstStyle/>
          <a:p>
            <a:fld id="{45014F02-A338-4540-8AAB-90548E04234F}" type="slidenum">
              <a:rPr lang="en-US" smtClean="0"/>
              <a:t>4</a:t>
            </a:fld>
            <a:endParaRPr lang="en-US"/>
          </a:p>
        </p:txBody>
      </p:sp>
    </p:spTree>
    <p:extLst>
      <p:ext uri="{BB962C8B-B14F-4D97-AF65-F5344CB8AC3E}">
        <p14:creationId xmlns:p14="http://schemas.microsoft.com/office/powerpoint/2010/main" val="596949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Photo pulled from google</a:t>
            </a:r>
            <a:endParaRPr lang="en-US" dirty="0"/>
          </a:p>
        </p:txBody>
      </p:sp>
      <p:sp>
        <p:nvSpPr>
          <p:cNvPr id="4" name="Slide Number Placeholder 3"/>
          <p:cNvSpPr>
            <a:spLocks noGrp="1"/>
          </p:cNvSpPr>
          <p:nvPr>
            <p:ph type="sldNum" sz="quarter" idx="10"/>
          </p:nvPr>
        </p:nvSpPr>
        <p:spPr/>
        <p:txBody>
          <a:bodyPr/>
          <a:lstStyle/>
          <a:p>
            <a:fld id="{45014F02-A338-4540-8AAB-90548E04234F}" type="slidenum">
              <a:rPr lang="en-US" smtClean="0"/>
              <a:t>5</a:t>
            </a:fld>
            <a:endParaRPr lang="en-US"/>
          </a:p>
        </p:txBody>
      </p:sp>
    </p:spTree>
    <p:extLst>
      <p:ext uri="{BB962C8B-B14F-4D97-AF65-F5344CB8AC3E}">
        <p14:creationId xmlns:p14="http://schemas.microsoft.com/office/powerpoint/2010/main" val="1819032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Photos pulled from google</a:t>
            </a:r>
            <a:endParaRPr lang="en-US" dirty="0"/>
          </a:p>
        </p:txBody>
      </p:sp>
      <p:sp>
        <p:nvSpPr>
          <p:cNvPr id="4" name="Slide Number Placeholder 3"/>
          <p:cNvSpPr>
            <a:spLocks noGrp="1"/>
          </p:cNvSpPr>
          <p:nvPr>
            <p:ph type="sldNum" sz="quarter" idx="10"/>
          </p:nvPr>
        </p:nvSpPr>
        <p:spPr/>
        <p:txBody>
          <a:bodyPr/>
          <a:lstStyle/>
          <a:p>
            <a:fld id="{45014F02-A338-4540-8AAB-90548E04234F}" type="slidenum">
              <a:rPr lang="en-US" smtClean="0"/>
              <a:t>7</a:t>
            </a:fld>
            <a:endParaRPr lang="en-US"/>
          </a:p>
        </p:txBody>
      </p:sp>
    </p:spTree>
    <p:extLst>
      <p:ext uri="{BB962C8B-B14F-4D97-AF65-F5344CB8AC3E}">
        <p14:creationId xmlns:p14="http://schemas.microsoft.com/office/powerpoint/2010/main" val="496551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Photo</a:t>
            </a:r>
            <a:r>
              <a:rPr lang="en-US" baseline="0" dirty="0" smtClean="0"/>
              <a:t> pulled from google</a:t>
            </a:r>
            <a:endParaRPr lang="en-US" dirty="0"/>
          </a:p>
        </p:txBody>
      </p:sp>
      <p:sp>
        <p:nvSpPr>
          <p:cNvPr id="4" name="Slide Number Placeholder 3"/>
          <p:cNvSpPr>
            <a:spLocks noGrp="1"/>
          </p:cNvSpPr>
          <p:nvPr>
            <p:ph type="sldNum" sz="quarter" idx="10"/>
          </p:nvPr>
        </p:nvSpPr>
        <p:spPr/>
        <p:txBody>
          <a:bodyPr/>
          <a:lstStyle/>
          <a:p>
            <a:fld id="{45014F02-A338-4540-8AAB-90548E04234F}" type="slidenum">
              <a:rPr lang="en-US" smtClean="0"/>
              <a:t>9</a:t>
            </a:fld>
            <a:endParaRPr lang="en-US"/>
          </a:p>
        </p:txBody>
      </p:sp>
    </p:spTree>
    <p:extLst>
      <p:ext uri="{BB962C8B-B14F-4D97-AF65-F5344CB8AC3E}">
        <p14:creationId xmlns:p14="http://schemas.microsoft.com/office/powerpoint/2010/main" val="72234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Photo pulled</a:t>
            </a:r>
            <a:r>
              <a:rPr lang="en-US" baseline="0" dirty="0" smtClean="0"/>
              <a:t> from google</a:t>
            </a:r>
            <a:endParaRPr lang="en-US" dirty="0"/>
          </a:p>
        </p:txBody>
      </p:sp>
      <p:sp>
        <p:nvSpPr>
          <p:cNvPr id="4" name="Slide Number Placeholder 3"/>
          <p:cNvSpPr>
            <a:spLocks noGrp="1"/>
          </p:cNvSpPr>
          <p:nvPr>
            <p:ph type="sldNum" sz="quarter" idx="10"/>
          </p:nvPr>
        </p:nvSpPr>
        <p:spPr/>
        <p:txBody>
          <a:bodyPr/>
          <a:lstStyle/>
          <a:p>
            <a:fld id="{45014F02-A338-4540-8AAB-90548E04234F}" type="slidenum">
              <a:rPr lang="en-US" smtClean="0"/>
              <a:t>10</a:t>
            </a:fld>
            <a:endParaRPr lang="en-US"/>
          </a:p>
        </p:txBody>
      </p:sp>
    </p:spTree>
    <p:extLst>
      <p:ext uri="{BB962C8B-B14F-4D97-AF65-F5344CB8AC3E}">
        <p14:creationId xmlns:p14="http://schemas.microsoft.com/office/powerpoint/2010/main" val="3465145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Photo pulled from google</a:t>
            </a:r>
            <a:endParaRPr lang="en-US" dirty="0"/>
          </a:p>
        </p:txBody>
      </p:sp>
      <p:sp>
        <p:nvSpPr>
          <p:cNvPr id="4" name="Slide Number Placeholder 3"/>
          <p:cNvSpPr>
            <a:spLocks noGrp="1"/>
          </p:cNvSpPr>
          <p:nvPr>
            <p:ph type="sldNum" sz="quarter" idx="10"/>
          </p:nvPr>
        </p:nvSpPr>
        <p:spPr/>
        <p:txBody>
          <a:bodyPr/>
          <a:lstStyle/>
          <a:p>
            <a:fld id="{45014F02-A338-4540-8AAB-90548E04234F}" type="slidenum">
              <a:rPr lang="en-US" smtClean="0"/>
              <a:t>11</a:t>
            </a:fld>
            <a:endParaRPr lang="en-US"/>
          </a:p>
        </p:txBody>
      </p:sp>
    </p:spTree>
    <p:extLst>
      <p:ext uri="{BB962C8B-B14F-4D97-AF65-F5344CB8AC3E}">
        <p14:creationId xmlns:p14="http://schemas.microsoft.com/office/powerpoint/2010/main" val="1858086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Photos</a:t>
            </a:r>
            <a:r>
              <a:rPr lang="en-US" baseline="0" dirty="0" smtClean="0"/>
              <a:t> pulled from google</a:t>
            </a:r>
            <a:endParaRPr lang="en-US" dirty="0"/>
          </a:p>
        </p:txBody>
      </p:sp>
      <p:sp>
        <p:nvSpPr>
          <p:cNvPr id="4" name="Slide Number Placeholder 3"/>
          <p:cNvSpPr>
            <a:spLocks noGrp="1"/>
          </p:cNvSpPr>
          <p:nvPr>
            <p:ph type="sldNum" sz="quarter" idx="10"/>
          </p:nvPr>
        </p:nvSpPr>
        <p:spPr/>
        <p:txBody>
          <a:bodyPr/>
          <a:lstStyle/>
          <a:p>
            <a:fld id="{45014F02-A338-4540-8AAB-90548E04234F}" type="slidenum">
              <a:rPr lang="en-US" smtClean="0"/>
              <a:t>12</a:t>
            </a:fld>
            <a:endParaRPr lang="en-US"/>
          </a:p>
        </p:txBody>
      </p:sp>
    </p:spTree>
    <p:extLst>
      <p:ext uri="{BB962C8B-B14F-4D97-AF65-F5344CB8AC3E}">
        <p14:creationId xmlns:p14="http://schemas.microsoft.com/office/powerpoint/2010/main" val="3505928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03D18F-F558-4B64-B85C-23C31E8FC6B9}"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E549B-B19F-4868-802E-0B02975C3266}" type="slidenum">
              <a:rPr lang="en-US" smtClean="0"/>
              <a:t>‹#›</a:t>
            </a:fld>
            <a:endParaRPr lang="en-US"/>
          </a:p>
        </p:txBody>
      </p:sp>
    </p:spTree>
    <p:extLst>
      <p:ext uri="{BB962C8B-B14F-4D97-AF65-F5344CB8AC3E}">
        <p14:creationId xmlns:p14="http://schemas.microsoft.com/office/powerpoint/2010/main" val="227520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03D18F-F558-4B64-B85C-23C31E8FC6B9}" type="datetimeFigureOut">
              <a:rPr lang="en-US" smtClean="0"/>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6E549B-B19F-4868-802E-0B02975C3266}" type="slidenum">
              <a:rPr lang="en-US" smtClean="0"/>
              <a:t>‹#›</a:t>
            </a:fld>
            <a:endParaRPr lang="en-US"/>
          </a:p>
        </p:txBody>
      </p:sp>
    </p:spTree>
    <p:extLst>
      <p:ext uri="{BB962C8B-B14F-4D97-AF65-F5344CB8AC3E}">
        <p14:creationId xmlns:p14="http://schemas.microsoft.com/office/powerpoint/2010/main" val="559862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03D18F-F558-4B64-B85C-23C31E8FC6B9}" type="datetimeFigureOut">
              <a:rPr lang="en-US" smtClean="0"/>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6E549B-B19F-4868-802E-0B02975C3266}" type="slidenum">
              <a:rPr lang="en-US" smtClean="0"/>
              <a:t>‹#›</a:t>
            </a:fld>
            <a:endParaRPr lang="en-US"/>
          </a:p>
        </p:txBody>
      </p:sp>
    </p:spTree>
    <p:extLst>
      <p:ext uri="{BB962C8B-B14F-4D97-AF65-F5344CB8AC3E}">
        <p14:creationId xmlns:p14="http://schemas.microsoft.com/office/powerpoint/2010/main" val="3703788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03D18F-F558-4B64-B85C-23C31E8FC6B9}"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E549B-B19F-4868-802E-0B02975C3266}" type="slidenum">
              <a:rPr lang="en-US" smtClean="0"/>
              <a:t>‹#›</a:t>
            </a:fld>
            <a:endParaRPr lang="en-US"/>
          </a:p>
        </p:txBody>
      </p:sp>
    </p:spTree>
    <p:extLst>
      <p:ext uri="{BB962C8B-B14F-4D97-AF65-F5344CB8AC3E}">
        <p14:creationId xmlns:p14="http://schemas.microsoft.com/office/powerpoint/2010/main" val="656471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03D18F-F558-4B64-B85C-23C31E8FC6B9}"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E549B-B19F-4868-802E-0B02975C3266}" type="slidenum">
              <a:rPr lang="en-US" smtClean="0"/>
              <a:t>‹#›</a:t>
            </a:fld>
            <a:endParaRPr lang="en-US"/>
          </a:p>
        </p:txBody>
      </p:sp>
    </p:spTree>
    <p:extLst>
      <p:ext uri="{BB962C8B-B14F-4D97-AF65-F5344CB8AC3E}">
        <p14:creationId xmlns:p14="http://schemas.microsoft.com/office/powerpoint/2010/main" val="2307392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2703D18F-F558-4B64-B85C-23C31E8FC6B9}" type="datetimeFigureOut">
              <a:rPr lang="en-US" smtClean="0"/>
              <a:t>2/5/2024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C6E549B-B19F-4868-802E-0B02975C3266}" type="slidenum">
              <a:rPr lang="en-US" smtClean="0"/>
              <a:t>‹#›</a:t>
            </a:fld>
            <a:endParaRPr lang="en-US"/>
          </a:p>
        </p:txBody>
      </p:sp>
    </p:spTree>
    <p:extLst>
      <p:ext uri="{BB962C8B-B14F-4D97-AF65-F5344CB8AC3E}">
        <p14:creationId xmlns:p14="http://schemas.microsoft.com/office/powerpoint/2010/main" val="854470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2703D18F-F558-4B64-B85C-23C31E8FC6B9}" type="datetimeFigureOut">
              <a:rPr lang="en-US" smtClean="0"/>
              <a:t>2/5/2024</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DC6E549B-B19F-4868-802E-0B02975C3266}" type="slidenum">
              <a:rPr lang="en-US" smtClean="0"/>
              <a:t>‹#›</a:t>
            </a:fld>
            <a:endParaRPr lang="en-US"/>
          </a:p>
        </p:txBody>
      </p:sp>
    </p:spTree>
    <p:extLst>
      <p:ext uri="{BB962C8B-B14F-4D97-AF65-F5344CB8AC3E}">
        <p14:creationId xmlns:p14="http://schemas.microsoft.com/office/powerpoint/2010/main" val="1190852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2703D18F-F558-4B64-B85C-23C31E8FC6B9}" type="datetimeFigureOut">
              <a:rPr lang="en-US" smtClean="0"/>
              <a:t>2/5/2024</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DC6E549B-B19F-4868-802E-0B02975C3266}" type="slidenum">
              <a:rPr lang="en-US" smtClean="0"/>
              <a:t>‹#›</a:t>
            </a:fld>
            <a:endParaRPr lang="en-US"/>
          </a:p>
        </p:txBody>
      </p:sp>
    </p:spTree>
    <p:extLst>
      <p:ext uri="{BB962C8B-B14F-4D97-AF65-F5344CB8AC3E}">
        <p14:creationId xmlns:p14="http://schemas.microsoft.com/office/powerpoint/2010/main" val="3687459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703D18F-F558-4B64-B85C-23C31E8FC6B9}"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E549B-B19F-4868-802E-0B02975C3266}" type="slidenum">
              <a:rPr lang="en-US" smtClean="0"/>
              <a:t>‹#›</a:t>
            </a:fld>
            <a:endParaRPr lang="en-US"/>
          </a:p>
        </p:txBody>
      </p:sp>
    </p:spTree>
    <p:extLst>
      <p:ext uri="{BB962C8B-B14F-4D97-AF65-F5344CB8AC3E}">
        <p14:creationId xmlns:p14="http://schemas.microsoft.com/office/powerpoint/2010/main" val="3413176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2703D18F-F558-4B64-B85C-23C31E8FC6B9}" type="datetimeFigureOut">
              <a:rPr lang="en-US" smtClean="0"/>
              <a:t>2/5/2024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C6E549B-B19F-4868-802E-0B02975C3266}" type="slidenum">
              <a:rPr lang="en-US" smtClean="0"/>
              <a:t>‹#›</a:t>
            </a:fld>
            <a:endParaRPr lang="en-US"/>
          </a:p>
        </p:txBody>
      </p:sp>
    </p:spTree>
    <p:extLst>
      <p:ext uri="{BB962C8B-B14F-4D97-AF65-F5344CB8AC3E}">
        <p14:creationId xmlns:p14="http://schemas.microsoft.com/office/powerpoint/2010/main" val="1262782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2703D18F-F558-4B64-B85C-23C31E8FC6B9}" type="datetimeFigureOut">
              <a:rPr lang="en-US" smtClean="0"/>
              <a:t>2/5/2024</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DC6E549B-B19F-4868-802E-0B02975C3266}" type="slidenum">
              <a:rPr lang="en-US" smtClean="0"/>
              <a:t>‹#›</a:t>
            </a:fld>
            <a:endParaRPr lang="en-US"/>
          </a:p>
        </p:txBody>
      </p:sp>
    </p:spTree>
    <p:extLst>
      <p:ext uri="{BB962C8B-B14F-4D97-AF65-F5344CB8AC3E}">
        <p14:creationId xmlns:p14="http://schemas.microsoft.com/office/powerpoint/2010/main" val="2855219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703D18F-F558-4B64-B85C-23C31E8FC6B9}" type="datetimeFigureOut">
              <a:rPr lang="en-US" smtClean="0"/>
              <a:t>2/5/2024</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DC6E549B-B19F-4868-802E-0B02975C3266}" type="slidenum">
              <a:rPr lang="en-US" smtClean="0"/>
              <a:t>‹#›</a:t>
            </a:fld>
            <a:endParaRPr lang="en-US"/>
          </a:p>
        </p:txBody>
      </p:sp>
    </p:spTree>
    <p:extLst>
      <p:ext uri="{BB962C8B-B14F-4D97-AF65-F5344CB8AC3E}">
        <p14:creationId xmlns:p14="http://schemas.microsoft.com/office/powerpoint/2010/main" val="340461302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f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f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8.jfif"/><Relationship Id="rId3" Type="http://schemas.openxmlformats.org/officeDocument/2006/relationships/image" Target="../media/image13.jfif"/><Relationship Id="rId7" Type="http://schemas.openxmlformats.org/officeDocument/2006/relationships/image" Target="../media/image17.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6.jfif"/><Relationship Id="rId5" Type="http://schemas.openxmlformats.org/officeDocument/2006/relationships/image" Target="../media/image15.jfif"/><Relationship Id="rId4" Type="http://schemas.openxmlformats.org/officeDocument/2006/relationships/image" Target="../media/image14.jfif"/></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fif"/></Relationships>
</file>

<file path=ppt/slides/_rels/slide5.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jfif"/><Relationship Id="rId4" Type="http://schemas.openxmlformats.org/officeDocument/2006/relationships/image" Target="../media/image7.jfif"/></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f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836" y="1611890"/>
            <a:ext cx="9144000" cy="1740910"/>
          </a:xfrm>
        </p:spPr>
        <p:txBody>
          <a:bodyPr>
            <a:normAutofit/>
          </a:bodyPr>
          <a:lstStyle/>
          <a:p>
            <a:pPr algn="ctr"/>
            <a:r>
              <a:rPr lang="en-US" dirty="0" smtClean="0"/>
              <a:t>Municipal Law and the Attorneys Who Practice</a:t>
            </a:r>
            <a:endParaRPr lang="en-US" dirty="0"/>
          </a:p>
        </p:txBody>
      </p:sp>
      <p:sp>
        <p:nvSpPr>
          <p:cNvPr id="3" name="Subtitle 2"/>
          <p:cNvSpPr>
            <a:spLocks noGrp="1"/>
          </p:cNvSpPr>
          <p:nvPr>
            <p:ph type="subTitle" idx="1"/>
          </p:nvPr>
        </p:nvSpPr>
        <p:spPr>
          <a:xfrm>
            <a:off x="462706" y="4531700"/>
            <a:ext cx="7315200" cy="914400"/>
          </a:xfrm>
        </p:spPr>
        <p:txBody>
          <a:bodyPr>
            <a:normAutofit fontScale="70000" lnSpcReduction="20000"/>
          </a:bodyPr>
          <a:lstStyle/>
          <a:p>
            <a:r>
              <a:rPr lang="en-US" sz="3600" dirty="0" smtClean="0"/>
              <a:t>North Carolina Association of Municipal Attorney’s Recruitment and Engagement Committee</a:t>
            </a:r>
            <a:endParaRPr lang="en-US" sz="3600" dirty="0"/>
          </a:p>
        </p:txBody>
      </p:sp>
    </p:spTree>
    <p:extLst>
      <p:ext uri="{BB962C8B-B14F-4D97-AF65-F5344CB8AC3E}">
        <p14:creationId xmlns:p14="http://schemas.microsoft.com/office/powerpoint/2010/main" val="4164760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Municipal Practices Areas</a:t>
            </a:r>
            <a:endParaRPr lang="en-US" dirty="0"/>
          </a:p>
        </p:txBody>
      </p:sp>
      <p:sp>
        <p:nvSpPr>
          <p:cNvPr id="3" name="Content Placeholder 2"/>
          <p:cNvSpPr>
            <a:spLocks noGrp="1"/>
          </p:cNvSpPr>
          <p:nvPr>
            <p:ph idx="1"/>
          </p:nvPr>
        </p:nvSpPr>
        <p:spPr/>
        <p:txBody>
          <a:bodyPr/>
          <a:lstStyle/>
          <a:p>
            <a:pPr algn="just"/>
            <a:r>
              <a:rPr lang="en-US" dirty="0" smtClean="0"/>
              <a:t>Municipal Attorneys even those who are contracted function very similarly to in house council for a corporation</a:t>
            </a:r>
          </a:p>
          <a:p>
            <a:pPr algn="just"/>
            <a:r>
              <a:rPr lang="en-US" dirty="0" smtClean="0"/>
              <a:t>Practice Areas include:</a:t>
            </a:r>
          </a:p>
          <a:p>
            <a:pPr lvl="1" algn="just"/>
            <a:r>
              <a:rPr lang="en-US" dirty="0" smtClean="0"/>
              <a:t>Human Resources</a:t>
            </a:r>
          </a:p>
          <a:p>
            <a:pPr lvl="1" algn="just"/>
            <a:r>
              <a:rPr lang="en-US" dirty="0" smtClean="0"/>
              <a:t>Commercial Lending</a:t>
            </a:r>
          </a:p>
          <a:p>
            <a:pPr lvl="1" algn="just"/>
            <a:r>
              <a:rPr lang="en-US" dirty="0" smtClean="0"/>
              <a:t>Transactions</a:t>
            </a:r>
          </a:p>
          <a:p>
            <a:pPr lvl="1" algn="just"/>
            <a:r>
              <a:rPr lang="en-US" dirty="0" smtClean="0"/>
              <a:t>Construction</a:t>
            </a:r>
          </a:p>
          <a:p>
            <a:pPr lvl="1" algn="just"/>
            <a:r>
              <a:rPr lang="en-US" dirty="0" smtClean="0"/>
              <a:t>Land Use (Zoning)</a:t>
            </a:r>
          </a:p>
          <a:p>
            <a:pPr lvl="1" algn="just"/>
            <a:r>
              <a:rPr lang="en-US" dirty="0" smtClean="0"/>
              <a:t>Real Estate</a:t>
            </a:r>
          </a:p>
          <a:p>
            <a:pPr lvl="1" algn="just"/>
            <a:r>
              <a:rPr lang="en-US" dirty="0" smtClean="0"/>
              <a:t>Litigation</a:t>
            </a:r>
          </a:p>
          <a:p>
            <a:pPr lvl="1" algn="just"/>
            <a:r>
              <a:rPr lang="en-US" dirty="0" smtClean="0"/>
              <a:t>Administrative Law</a:t>
            </a:r>
            <a:endParaRPr lang="en-US" dirty="0"/>
          </a:p>
          <a:p>
            <a:pPr lvl="1" algn="just"/>
            <a:r>
              <a:rPr lang="en-US" dirty="0" smtClean="0"/>
              <a:t>Constitutional Law</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40074" y="3500662"/>
            <a:ext cx="3856614" cy="2888738"/>
          </a:xfrm>
          <a:prstGeom prst="rect">
            <a:avLst/>
          </a:prstGeom>
        </p:spPr>
      </p:pic>
    </p:spTree>
    <p:extLst>
      <p:ext uri="{BB962C8B-B14F-4D97-AF65-F5344CB8AC3E}">
        <p14:creationId xmlns:p14="http://schemas.microsoft.com/office/powerpoint/2010/main" val="188183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Benefits of Working in Municipal Law</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algn="just"/>
            <a:r>
              <a:rPr lang="en-US" dirty="0" smtClean="0"/>
              <a:t>While there are many benefits to working in municipal law some notable benefits:</a:t>
            </a:r>
          </a:p>
          <a:p>
            <a:pPr lvl="1" algn="just"/>
            <a:r>
              <a:rPr lang="en-US" dirty="0" smtClean="0"/>
              <a:t>Wide variety of practice areas</a:t>
            </a:r>
          </a:p>
          <a:p>
            <a:pPr lvl="1" algn="just"/>
            <a:r>
              <a:rPr lang="en-US" dirty="0" smtClean="0"/>
              <a:t>Network of Attorneys</a:t>
            </a:r>
          </a:p>
          <a:p>
            <a:pPr lvl="1" algn="just"/>
            <a:r>
              <a:rPr lang="en-US" dirty="0" smtClean="0"/>
              <a:t>Tangible and visible effect on the community that is being served</a:t>
            </a:r>
          </a:p>
          <a:p>
            <a:pPr lvl="1" algn="just"/>
            <a:r>
              <a:rPr lang="en-US" dirty="0" smtClean="0"/>
              <a:t>Collaboration across municipalities</a:t>
            </a:r>
          </a:p>
          <a:p>
            <a:pPr lvl="1" algn="just"/>
            <a:r>
              <a:rPr lang="en-US" dirty="0" smtClean="0"/>
              <a:t>Work Life Balance</a:t>
            </a:r>
          </a:p>
          <a:p>
            <a:pPr lvl="1" algn="just"/>
            <a:r>
              <a:rPr lang="en-US" dirty="0" smtClean="0"/>
              <a:t>Competitive Benefits</a:t>
            </a:r>
          </a:p>
          <a:p>
            <a:pPr lvl="1" algn="just"/>
            <a:r>
              <a:rPr lang="en-US" dirty="0" smtClean="0"/>
              <a:t>Longevity in Role</a:t>
            </a:r>
          </a:p>
          <a:p>
            <a:pPr marL="457200" lvl="1" indent="0">
              <a:buNone/>
            </a:pPr>
            <a:endParaRPr lang="en-US" dirty="0" smtClean="0"/>
          </a:p>
          <a:p>
            <a:pPr marL="457200" lvl="1" indent="0">
              <a:buNone/>
            </a:pPr>
            <a:endParaRPr lang="en-US" dirty="0" smtClean="0"/>
          </a:p>
          <a:p>
            <a:pPr lvl="1"/>
            <a:endParaRPr lang="en-US" dirty="0" smtClean="0"/>
          </a:p>
          <a:p>
            <a:pPr lvl="1"/>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8764" y="4149076"/>
            <a:ext cx="3586596" cy="2378069"/>
          </a:xfrm>
          <a:prstGeom prst="rect">
            <a:avLst/>
          </a:prstGeom>
        </p:spPr>
      </p:pic>
    </p:spTree>
    <p:extLst>
      <p:ext uri="{BB962C8B-B14F-4D97-AF65-F5344CB8AC3E}">
        <p14:creationId xmlns:p14="http://schemas.microsoft.com/office/powerpoint/2010/main" val="2352473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NC</a:t>
            </a:r>
            <a:br>
              <a:rPr lang="en-US" dirty="0" smtClean="0"/>
            </a:br>
            <a:r>
              <a:rPr lang="en-US" dirty="0" smtClean="0"/>
              <a:t>Municipal Attorneys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41908" y="723178"/>
            <a:ext cx="1729220" cy="1661259"/>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30037" y="3966803"/>
            <a:ext cx="2247900" cy="202882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52995" y="539905"/>
            <a:ext cx="1844532" cy="1844532"/>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79395" y="510597"/>
            <a:ext cx="1885950" cy="2419350"/>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69508" y="4073236"/>
            <a:ext cx="2477676" cy="1651784"/>
          </a:xfrm>
          <a:prstGeom prst="rect">
            <a:avLst/>
          </a:prstGeom>
        </p:spPr>
      </p:pic>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16291" y="3863093"/>
            <a:ext cx="2326191" cy="2072069"/>
          </a:xfrm>
          <a:prstGeom prst="rect">
            <a:avLst/>
          </a:prstGeom>
        </p:spPr>
      </p:pic>
      <p:sp>
        <p:nvSpPr>
          <p:cNvPr id="10" name="TextBox 9"/>
          <p:cNvSpPr txBox="1"/>
          <p:nvPr/>
        </p:nvSpPr>
        <p:spPr>
          <a:xfrm>
            <a:off x="3769508" y="2384437"/>
            <a:ext cx="2218747" cy="646331"/>
          </a:xfrm>
          <a:prstGeom prst="rect">
            <a:avLst/>
          </a:prstGeom>
          <a:noFill/>
        </p:spPr>
        <p:txBody>
          <a:bodyPr wrap="square" rtlCol="0">
            <a:spAutoFit/>
          </a:bodyPr>
          <a:lstStyle/>
          <a:p>
            <a:r>
              <a:rPr lang="en-US" dirty="0" smtClean="0"/>
              <a:t>Meredith Everhart, City of Wilmington</a:t>
            </a:r>
            <a:endParaRPr lang="en-US" dirty="0"/>
          </a:p>
        </p:txBody>
      </p:sp>
      <p:sp>
        <p:nvSpPr>
          <p:cNvPr id="11" name="TextBox 10"/>
          <p:cNvSpPr txBox="1"/>
          <p:nvPr/>
        </p:nvSpPr>
        <p:spPr>
          <a:xfrm>
            <a:off x="6557362" y="2384436"/>
            <a:ext cx="2271712" cy="646331"/>
          </a:xfrm>
          <a:prstGeom prst="rect">
            <a:avLst/>
          </a:prstGeom>
          <a:noFill/>
        </p:spPr>
        <p:txBody>
          <a:bodyPr wrap="square" rtlCol="0">
            <a:spAutoFit/>
          </a:bodyPr>
          <a:lstStyle/>
          <a:p>
            <a:r>
              <a:rPr lang="en-US" dirty="0" smtClean="0"/>
              <a:t>Patrick Baker, </a:t>
            </a:r>
          </a:p>
          <a:p>
            <a:r>
              <a:rPr lang="en-US" dirty="0" smtClean="0"/>
              <a:t>City of Charlotte</a:t>
            </a:r>
            <a:endParaRPr lang="en-US" dirty="0"/>
          </a:p>
        </p:txBody>
      </p:sp>
      <p:sp>
        <p:nvSpPr>
          <p:cNvPr id="12" name="TextBox 11"/>
          <p:cNvSpPr txBox="1"/>
          <p:nvPr/>
        </p:nvSpPr>
        <p:spPr>
          <a:xfrm>
            <a:off x="9479394" y="2929947"/>
            <a:ext cx="2149187" cy="646331"/>
          </a:xfrm>
          <a:prstGeom prst="rect">
            <a:avLst/>
          </a:prstGeom>
          <a:noFill/>
        </p:spPr>
        <p:txBody>
          <a:bodyPr wrap="square" rtlCol="0">
            <a:spAutoFit/>
          </a:bodyPr>
          <a:lstStyle/>
          <a:p>
            <a:r>
              <a:rPr lang="en-US" dirty="0" smtClean="0"/>
              <a:t>Chuck Watts, </a:t>
            </a:r>
          </a:p>
          <a:p>
            <a:r>
              <a:rPr lang="en-US" dirty="0" smtClean="0"/>
              <a:t>City of Greensboro</a:t>
            </a:r>
            <a:endParaRPr lang="en-US" dirty="0"/>
          </a:p>
        </p:txBody>
      </p:sp>
      <p:sp>
        <p:nvSpPr>
          <p:cNvPr id="13" name="TextBox 12"/>
          <p:cNvSpPr txBox="1"/>
          <p:nvPr/>
        </p:nvSpPr>
        <p:spPr>
          <a:xfrm>
            <a:off x="3769508" y="5828145"/>
            <a:ext cx="2477676" cy="646331"/>
          </a:xfrm>
          <a:prstGeom prst="rect">
            <a:avLst/>
          </a:prstGeom>
          <a:noFill/>
        </p:spPr>
        <p:txBody>
          <a:bodyPr wrap="square" rtlCol="0">
            <a:spAutoFit/>
          </a:bodyPr>
          <a:lstStyle/>
          <a:p>
            <a:r>
              <a:rPr lang="en-US" dirty="0" smtClean="0"/>
              <a:t>Brad Branham, </a:t>
            </a:r>
          </a:p>
          <a:p>
            <a:r>
              <a:rPr lang="en-US" dirty="0" smtClean="0"/>
              <a:t>City of Asheville</a:t>
            </a:r>
            <a:endParaRPr lang="en-US" dirty="0"/>
          </a:p>
        </p:txBody>
      </p:sp>
      <p:sp>
        <p:nvSpPr>
          <p:cNvPr id="14" name="TextBox 13"/>
          <p:cNvSpPr txBox="1"/>
          <p:nvPr/>
        </p:nvSpPr>
        <p:spPr>
          <a:xfrm>
            <a:off x="6816291" y="6031345"/>
            <a:ext cx="2326191" cy="646331"/>
          </a:xfrm>
          <a:prstGeom prst="rect">
            <a:avLst/>
          </a:prstGeom>
          <a:noFill/>
        </p:spPr>
        <p:txBody>
          <a:bodyPr wrap="square" rtlCol="0">
            <a:spAutoFit/>
          </a:bodyPr>
          <a:lstStyle/>
          <a:p>
            <a:r>
              <a:rPr lang="en-US" dirty="0" smtClean="0"/>
              <a:t>Kim Rehberg, </a:t>
            </a:r>
          </a:p>
          <a:p>
            <a:r>
              <a:rPr lang="en-US" dirty="0" smtClean="0"/>
              <a:t>City of Durham</a:t>
            </a:r>
            <a:endParaRPr lang="en-US" dirty="0"/>
          </a:p>
        </p:txBody>
      </p:sp>
      <p:sp>
        <p:nvSpPr>
          <p:cNvPr id="15" name="TextBox 14"/>
          <p:cNvSpPr txBox="1"/>
          <p:nvPr/>
        </p:nvSpPr>
        <p:spPr>
          <a:xfrm>
            <a:off x="9652000" y="5935162"/>
            <a:ext cx="2429164" cy="369332"/>
          </a:xfrm>
          <a:prstGeom prst="rect">
            <a:avLst/>
          </a:prstGeom>
          <a:noFill/>
        </p:spPr>
        <p:txBody>
          <a:bodyPr wrap="square" rtlCol="0">
            <a:spAutoFit/>
          </a:bodyPr>
          <a:lstStyle/>
          <a:p>
            <a:r>
              <a:rPr lang="en-US" dirty="0" smtClean="0"/>
              <a:t> </a:t>
            </a:r>
            <a:r>
              <a:rPr lang="en-US" dirty="0" err="1" smtClean="0"/>
              <a:t>Poyner</a:t>
            </a:r>
            <a:r>
              <a:rPr lang="en-US" dirty="0" smtClean="0"/>
              <a:t> Spruill </a:t>
            </a:r>
            <a:endParaRPr lang="en-US" dirty="0"/>
          </a:p>
        </p:txBody>
      </p:sp>
    </p:spTree>
    <p:extLst>
      <p:ext uri="{BB962C8B-B14F-4D97-AF65-F5344CB8AC3E}">
        <p14:creationId xmlns:p14="http://schemas.microsoft.com/office/powerpoint/2010/main" val="2420900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to learn more about and get involved Municipal Law?</a:t>
            </a:r>
            <a:endParaRPr lang="en-US" dirty="0"/>
          </a:p>
        </p:txBody>
      </p:sp>
      <p:sp>
        <p:nvSpPr>
          <p:cNvPr id="3" name="Content Placeholder 2"/>
          <p:cNvSpPr>
            <a:spLocks noGrp="1"/>
          </p:cNvSpPr>
          <p:nvPr>
            <p:ph idx="1"/>
          </p:nvPr>
        </p:nvSpPr>
        <p:spPr/>
        <p:txBody>
          <a:bodyPr/>
          <a:lstStyle/>
          <a:p>
            <a:pPr algn="just"/>
            <a:r>
              <a:rPr lang="en-US" dirty="0" smtClean="0"/>
              <a:t>While Municipal Law has been around for 100s of years many are not aware of this area of law but the Recruitment and Engagement Committee of the </a:t>
            </a:r>
            <a:r>
              <a:rPr lang="en-US" dirty="0" smtClean="0"/>
              <a:t>NCAMA </a:t>
            </a:r>
            <a:r>
              <a:rPr lang="en-US" dirty="0" smtClean="0"/>
              <a:t>is hoping to change that narrative.</a:t>
            </a:r>
          </a:p>
          <a:p>
            <a:pPr algn="just"/>
            <a:r>
              <a:rPr lang="en-US" dirty="0" smtClean="0"/>
              <a:t>You can get involved and learn more about municipal law through:</a:t>
            </a:r>
          </a:p>
          <a:p>
            <a:pPr lvl="1" algn="just"/>
            <a:r>
              <a:rPr lang="en-US" dirty="0" smtClean="0"/>
              <a:t>Internships</a:t>
            </a:r>
          </a:p>
          <a:p>
            <a:pPr lvl="1" algn="just"/>
            <a:r>
              <a:rPr lang="en-US" dirty="0" smtClean="0"/>
              <a:t>Externships</a:t>
            </a:r>
          </a:p>
          <a:p>
            <a:pPr lvl="1" algn="just"/>
            <a:r>
              <a:rPr lang="en-US" dirty="0" smtClean="0"/>
              <a:t>Shadowing</a:t>
            </a:r>
          </a:p>
          <a:p>
            <a:pPr lvl="1" algn="just"/>
            <a:r>
              <a:rPr lang="en-US" dirty="0" smtClean="0"/>
              <a:t>Contacting your local City/Town/Village Attorneys Office</a:t>
            </a:r>
          </a:p>
          <a:p>
            <a:pPr lvl="1" algn="just"/>
            <a:r>
              <a:rPr lang="en-US" dirty="0" smtClean="0"/>
              <a:t>Attending Bar Association Meetings</a:t>
            </a:r>
          </a:p>
          <a:p>
            <a:pPr lvl="1" algn="just"/>
            <a:r>
              <a:rPr lang="en-US" dirty="0" smtClean="0"/>
              <a:t>Contacting the NCMAA or NCLM</a:t>
            </a:r>
          </a:p>
          <a:p>
            <a:pPr lvl="1" algn="just"/>
            <a:r>
              <a:rPr lang="en-US" dirty="0" smtClean="0"/>
              <a:t>Attend Informational Programs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5575" y="4786611"/>
            <a:ext cx="3114828" cy="1738509"/>
          </a:xfrm>
          <a:prstGeom prst="rect">
            <a:avLst/>
          </a:prstGeom>
        </p:spPr>
      </p:pic>
    </p:spTree>
    <p:extLst>
      <p:ext uri="{BB962C8B-B14F-4D97-AF65-F5344CB8AC3E}">
        <p14:creationId xmlns:p14="http://schemas.microsoft.com/office/powerpoint/2010/main" val="23205560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QUESTIONS?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71055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Outline</a:t>
            </a:r>
            <a:endParaRPr lang="en-US" dirty="0"/>
          </a:p>
        </p:txBody>
      </p:sp>
      <p:sp>
        <p:nvSpPr>
          <p:cNvPr id="3" name="Content Placeholder 2"/>
          <p:cNvSpPr>
            <a:spLocks noGrp="1"/>
          </p:cNvSpPr>
          <p:nvPr>
            <p:ph idx="1"/>
          </p:nvPr>
        </p:nvSpPr>
        <p:spPr/>
        <p:txBody>
          <a:bodyPr/>
          <a:lstStyle/>
          <a:p>
            <a:r>
              <a:rPr lang="en-US" dirty="0" smtClean="0"/>
              <a:t>Who are we?</a:t>
            </a:r>
          </a:p>
          <a:p>
            <a:r>
              <a:rPr lang="en-US" dirty="0" smtClean="0"/>
              <a:t>What is a municipality and its functions</a:t>
            </a:r>
          </a:p>
          <a:p>
            <a:r>
              <a:rPr lang="en-US" dirty="0" smtClean="0"/>
              <a:t>The Role of a Municipal Attorney</a:t>
            </a:r>
          </a:p>
          <a:p>
            <a:r>
              <a:rPr lang="en-US" dirty="0" smtClean="0"/>
              <a:t>Benefits of Working in Municipal Law</a:t>
            </a:r>
          </a:p>
          <a:p>
            <a:r>
              <a:rPr lang="en-US" dirty="0" smtClean="0"/>
              <a:t>How to Learn More about and get involved in Municipal Law?</a:t>
            </a:r>
          </a:p>
          <a:p>
            <a:r>
              <a:rPr lang="en-US" dirty="0" smtClean="0"/>
              <a:t>Questions</a:t>
            </a:r>
          </a:p>
          <a:p>
            <a:endParaRPr lang="en-US" dirty="0" smtClean="0"/>
          </a:p>
          <a:p>
            <a:endParaRPr lang="en-US" dirty="0"/>
          </a:p>
        </p:txBody>
      </p:sp>
    </p:spTree>
    <p:extLst>
      <p:ext uri="{BB962C8B-B14F-4D97-AF65-F5344CB8AC3E}">
        <p14:creationId xmlns:p14="http://schemas.microsoft.com/office/powerpoint/2010/main" val="1674632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North Carolina Municipal Attorney’s Association</a:t>
            </a:r>
            <a:endParaRPr lang="en-US" sz="4000" dirty="0"/>
          </a:p>
        </p:txBody>
      </p:sp>
      <p:sp>
        <p:nvSpPr>
          <p:cNvPr id="3" name="Content Placeholder 2"/>
          <p:cNvSpPr>
            <a:spLocks noGrp="1"/>
          </p:cNvSpPr>
          <p:nvPr>
            <p:ph idx="1"/>
          </p:nvPr>
        </p:nvSpPr>
        <p:spPr/>
        <p:txBody>
          <a:bodyPr/>
          <a:lstStyle/>
          <a:p>
            <a:pPr algn="just"/>
            <a:r>
              <a:rPr lang="en-US" dirty="0" smtClean="0"/>
              <a:t>The North Carolina </a:t>
            </a:r>
            <a:r>
              <a:rPr lang="en-US" dirty="0" smtClean="0"/>
              <a:t>Association of Municipal Attorneys is </a:t>
            </a:r>
            <a:r>
              <a:rPr lang="en-US" dirty="0" smtClean="0"/>
              <a:t>the attorney member association of the NC League of Municipalities which is an organization that provides support to Municipalities across the State of North Carolina.</a:t>
            </a:r>
          </a:p>
          <a:p>
            <a:pPr algn="just"/>
            <a:r>
              <a:rPr lang="en-US" dirty="0"/>
              <a:t>​The North Carolina League of Municipalities is a member-driven organization representing the interests of cities and towns in the state. Through their collective efforts, League member cities and towns better serve their residents and improve quality of life. </a:t>
            </a:r>
          </a:p>
          <a:p>
            <a:pPr algn="just"/>
            <a:r>
              <a:rPr lang="en-US" dirty="0"/>
              <a:t>For more than 100 years, the League has been one voice for cities and towns working for a better North Carolina.</a:t>
            </a:r>
            <a:r>
              <a:rPr lang="en-US" dirty="0" smtClean="0"/>
              <a:t>​</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29167" y="5394325"/>
            <a:ext cx="3381375" cy="1352550"/>
          </a:xfrm>
          <a:prstGeom prst="rect">
            <a:avLst/>
          </a:prstGeom>
        </p:spPr>
      </p:pic>
    </p:spTree>
    <p:extLst>
      <p:ext uri="{BB962C8B-B14F-4D97-AF65-F5344CB8AC3E}">
        <p14:creationId xmlns:p14="http://schemas.microsoft.com/office/powerpoint/2010/main" val="692435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 municipality?</a:t>
            </a:r>
            <a:endParaRPr lang="en-US" dirty="0"/>
          </a:p>
        </p:txBody>
      </p:sp>
      <p:sp>
        <p:nvSpPr>
          <p:cNvPr id="3" name="Content Placeholder 2"/>
          <p:cNvSpPr>
            <a:spLocks noGrp="1"/>
          </p:cNvSpPr>
          <p:nvPr>
            <p:ph idx="1"/>
          </p:nvPr>
        </p:nvSpPr>
        <p:spPr>
          <a:xfrm>
            <a:off x="3579163" y="796413"/>
            <a:ext cx="7600459" cy="3598605"/>
          </a:xfrm>
        </p:spPr>
        <p:txBody>
          <a:bodyPr/>
          <a:lstStyle/>
          <a:p>
            <a:pPr algn="just"/>
            <a:r>
              <a:rPr lang="en-US" dirty="0" smtClean="0"/>
              <a:t>A municipality is usually a single administrative division having corporate status and powers of self-government or jurisdiction as granted by national or regional laws to which it is subordinate</a:t>
            </a:r>
            <a:r>
              <a:rPr lang="en-US" dirty="0"/>
              <a:t> for the better government of the people within its </a:t>
            </a:r>
            <a:r>
              <a:rPr lang="en-US" dirty="0" smtClean="0"/>
              <a:t>jurisdiction.</a:t>
            </a:r>
          </a:p>
          <a:p>
            <a:pPr algn="just"/>
            <a:r>
              <a:rPr lang="en-US" dirty="0" smtClean="0"/>
              <a:t>Municipalities include Cities, Towns , and Villages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4009" y="4087489"/>
            <a:ext cx="3795384" cy="2387202"/>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1483" y="4553527"/>
            <a:ext cx="4091830" cy="1921164"/>
          </a:xfrm>
          <a:prstGeom prst="rect">
            <a:avLst/>
          </a:prstGeom>
        </p:spPr>
      </p:pic>
    </p:spTree>
    <p:extLst>
      <p:ext uri="{BB962C8B-B14F-4D97-AF65-F5344CB8AC3E}">
        <p14:creationId xmlns:p14="http://schemas.microsoft.com/office/powerpoint/2010/main" val="3465100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Municipalities in North Carolina</a:t>
            </a:r>
            <a:endParaRPr lang="en-US" dirty="0"/>
          </a:p>
        </p:txBody>
      </p:sp>
      <p:sp>
        <p:nvSpPr>
          <p:cNvPr id="3" name="Content Placeholder 2"/>
          <p:cNvSpPr>
            <a:spLocks noGrp="1"/>
          </p:cNvSpPr>
          <p:nvPr>
            <p:ph idx="1"/>
          </p:nvPr>
        </p:nvSpPr>
        <p:spPr>
          <a:xfrm>
            <a:off x="3602480" y="1123837"/>
            <a:ext cx="7603836" cy="4265036"/>
          </a:xfrm>
        </p:spPr>
        <p:txBody>
          <a:bodyPr/>
          <a:lstStyle/>
          <a:p>
            <a:endParaRPr lang="en-US" dirty="0" smtClean="0"/>
          </a:p>
          <a:p>
            <a:pPr algn="just"/>
            <a:r>
              <a:rPr lang="en-US" dirty="0" smtClean="0"/>
              <a:t>There are 552 Municipalities across 100 Counties in North Carolina</a:t>
            </a:r>
          </a:p>
          <a:p>
            <a:pPr algn="just"/>
            <a:r>
              <a:rPr lang="en-US" smtClean="0"/>
              <a:t>Dillion’s </a:t>
            </a:r>
            <a:r>
              <a:rPr lang="en-US" dirty="0"/>
              <a:t>Rule: Municipalities in NC can generally only function within the authority that it is granted by the North Carolina General Assembly within its charter, general statutes, or local acts</a:t>
            </a:r>
            <a:r>
              <a:rPr lang="en-US" dirty="0" smtClean="0"/>
              <a:t>.</a:t>
            </a:r>
            <a:endParaRPr lang="en-US" dirty="0"/>
          </a:p>
          <a:p>
            <a:pPr algn="just"/>
            <a:r>
              <a:rPr lang="en-US" dirty="0" smtClean="0"/>
              <a:t>Municipalities in North Carolina are governed primarily by two main chapters of the North Carolina General Statutes Chapters </a:t>
            </a:r>
            <a:r>
              <a:rPr lang="en-US" dirty="0"/>
              <a:t>160A and </a:t>
            </a:r>
            <a:r>
              <a:rPr lang="en-US" dirty="0" smtClean="0"/>
              <a:t>160D among others.</a:t>
            </a:r>
          </a:p>
          <a:p>
            <a:pPr algn="just"/>
            <a:r>
              <a:rPr lang="en-US" dirty="0" smtClean="0"/>
              <a:t>Municipalities are further governed by judicial interpretations.</a:t>
            </a:r>
          </a:p>
          <a:p>
            <a:endParaRPr lang="en-US" dirty="0"/>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7961" y="4640827"/>
            <a:ext cx="4122930" cy="1966320"/>
          </a:xfrm>
          <a:prstGeom prst="rect">
            <a:avLst/>
          </a:prstGeom>
        </p:spPr>
      </p:pic>
    </p:spTree>
    <p:extLst>
      <p:ext uri="{BB962C8B-B14F-4D97-AF65-F5344CB8AC3E}">
        <p14:creationId xmlns:p14="http://schemas.microsoft.com/office/powerpoint/2010/main" val="1076974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Municipalities </a:t>
            </a:r>
            <a:r>
              <a:rPr lang="en-US" dirty="0"/>
              <a:t>I</a:t>
            </a:r>
            <a:r>
              <a:rPr lang="en-US" dirty="0" smtClean="0"/>
              <a:t>nteraction with the Community</a:t>
            </a:r>
            <a:endParaRPr lang="en-US" dirty="0"/>
          </a:p>
        </p:txBody>
      </p:sp>
      <p:sp>
        <p:nvSpPr>
          <p:cNvPr id="3" name="Content Placeholder 2"/>
          <p:cNvSpPr>
            <a:spLocks noGrp="1"/>
          </p:cNvSpPr>
          <p:nvPr>
            <p:ph idx="1"/>
          </p:nvPr>
        </p:nvSpPr>
        <p:spPr>
          <a:xfrm>
            <a:off x="3869268" y="717263"/>
            <a:ext cx="7315200" cy="5120640"/>
          </a:xfrm>
        </p:spPr>
        <p:txBody>
          <a:bodyPr>
            <a:normAutofit lnSpcReduction="10000"/>
          </a:bodyPr>
          <a:lstStyle/>
          <a:p>
            <a:endParaRPr lang="en-US" dirty="0" smtClean="0"/>
          </a:p>
          <a:p>
            <a:endParaRPr lang="en-US" dirty="0"/>
          </a:p>
          <a:p>
            <a:endParaRPr lang="en-US" dirty="0" smtClean="0"/>
          </a:p>
          <a:p>
            <a:pPr algn="just"/>
            <a:r>
              <a:rPr lang="en-US" dirty="0" smtClean="0"/>
              <a:t>Municipalities serve the community and have the role to protect the general welfare of that community. </a:t>
            </a:r>
          </a:p>
          <a:p>
            <a:pPr algn="just"/>
            <a:r>
              <a:rPr lang="en-US" dirty="0" smtClean="0"/>
              <a:t>The community is involved in the </a:t>
            </a:r>
            <a:r>
              <a:rPr lang="en-US" dirty="0" err="1" smtClean="0"/>
              <a:t>the</a:t>
            </a:r>
            <a:r>
              <a:rPr lang="en-US" dirty="0" smtClean="0"/>
              <a:t> functions of municipalities through the election of the governing body and participation on volunteer boards. Volunteer boards include:</a:t>
            </a:r>
          </a:p>
          <a:p>
            <a:pPr lvl="1" algn="just"/>
            <a:r>
              <a:rPr lang="en-US" dirty="0"/>
              <a:t>Planning and Zoning Commissions</a:t>
            </a:r>
          </a:p>
          <a:p>
            <a:pPr lvl="1" algn="just"/>
            <a:r>
              <a:rPr lang="en-US" dirty="0"/>
              <a:t>Human </a:t>
            </a:r>
            <a:r>
              <a:rPr lang="en-US" dirty="0" smtClean="0"/>
              <a:t>Relations Commissions</a:t>
            </a:r>
            <a:endParaRPr lang="en-US" dirty="0"/>
          </a:p>
          <a:p>
            <a:pPr lvl="1" algn="just"/>
            <a:r>
              <a:rPr lang="en-US" dirty="0"/>
              <a:t>Housing Appeals Boards</a:t>
            </a:r>
          </a:p>
          <a:p>
            <a:pPr lvl="1" algn="just"/>
            <a:r>
              <a:rPr lang="en-US" dirty="0"/>
              <a:t>Recreation Advisory </a:t>
            </a:r>
            <a:r>
              <a:rPr lang="en-US" dirty="0" smtClean="0"/>
              <a:t>Commissions</a:t>
            </a:r>
          </a:p>
          <a:p>
            <a:pPr algn="just"/>
            <a:r>
              <a:rPr lang="en-US" dirty="0" smtClean="0"/>
              <a:t>A </a:t>
            </a:r>
            <a:r>
              <a:rPr lang="en-US" dirty="0"/>
              <a:t>municipalities </a:t>
            </a:r>
            <a:r>
              <a:rPr lang="en-US" dirty="0" smtClean="0"/>
              <a:t>provide </a:t>
            </a:r>
            <a:r>
              <a:rPr lang="en-US" dirty="0"/>
              <a:t>services to the community and many of its roles are outward facing to facilitate that </a:t>
            </a:r>
            <a:r>
              <a:rPr lang="en-US" dirty="0" smtClean="0"/>
              <a:t>service through various municipal functions.</a:t>
            </a:r>
            <a:endParaRPr lang="en-US" dirty="0"/>
          </a:p>
          <a:p>
            <a:pPr lvl="1" algn="just"/>
            <a:endParaRPr lang="en-US" dirty="0" smtClean="0"/>
          </a:p>
          <a:p>
            <a:pPr lvl="1"/>
            <a:endParaRPr lang="en-US" dirty="0" smtClean="0"/>
          </a:p>
          <a:p>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7868" y="5142578"/>
            <a:ext cx="3276600" cy="1390650"/>
          </a:xfrm>
          <a:prstGeom prst="rect">
            <a:avLst/>
          </a:prstGeom>
        </p:spPr>
      </p:pic>
    </p:spTree>
    <p:extLst>
      <p:ext uri="{BB962C8B-B14F-4D97-AF65-F5344CB8AC3E}">
        <p14:creationId xmlns:p14="http://schemas.microsoft.com/office/powerpoint/2010/main" val="2533135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Functions of a Municipality</a:t>
            </a:r>
            <a:endParaRPr lang="en-US" dirty="0"/>
          </a:p>
        </p:txBody>
      </p:sp>
      <p:sp>
        <p:nvSpPr>
          <p:cNvPr id="3" name="Content Placeholder 2"/>
          <p:cNvSpPr>
            <a:spLocks noGrp="1"/>
          </p:cNvSpPr>
          <p:nvPr>
            <p:ph idx="1"/>
          </p:nvPr>
        </p:nvSpPr>
        <p:spPr>
          <a:xfrm>
            <a:off x="3821137" y="604380"/>
            <a:ext cx="7315200" cy="5120640"/>
          </a:xfrm>
        </p:spPr>
        <p:txBody>
          <a:bodyPr/>
          <a:lstStyle/>
          <a:p>
            <a:pPr algn="just"/>
            <a:r>
              <a:rPr lang="en-US" dirty="0" smtClean="0"/>
              <a:t>Municipalities have many functions such as:</a:t>
            </a:r>
          </a:p>
          <a:p>
            <a:pPr lvl="1" algn="just"/>
            <a:r>
              <a:rPr lang="en-US" dirty="0" smtClean="0"/>
              <a:t>Governing Body (Political Body Elected by the Community)</a:t>
            </a:r>
          </a:p>
          <a:p>
            <a:pPr lvl="1" algn="just"/>
            <a:r>
              <a:rPr lang="en-US" dirty="0" smtClean="0"/>
              <a:t>Water and Sewer Systems</a:t>
            </a:r>
          </a:p>
          <a:p>
            <a:pPr lvl="1" algn="just"/>
            <a:r>
              <a:rPr lang="en-US" dirty="0" smtClean="0"/>
              <a:t>Public Transportation (Light rails and Busses)</a:t>
            </a:r>
          </a:p>
          <a:p>
            <a:pPr lvl="1" algn="just"/>
            <a:r>
              <a:rPr lang="en-US" dirty="0" smtClean="0"/>
              <a:t>Emergency Response (Police and Fire departments)</a:t>
            </a:r>
          </a:p>
          <a:p>
            <a:pPr lvl="1" algn="just"/>
            <a:r>
              <a:rPr lang="en-US" dirty="0" smtClean="0"/>
              <a:t>Streets and Sidewalk </a:t>
            </a:r>
          </a:p>
          <a:p>
            <a:pPr lvl="1" algn="just"/>
            <a:r>
              <a:rPr lang="en-US" dirty="0" smtClean="0"/>
              <a:t>Land use (zoning, historic preservation)</a:t>
            </a:r>
          </a:p>
          <a:p>
            <a:pPr lvl="1" algn="just"/>
            <a:r>
              <a:rPr lang="en-US" dirty="0" smtClean="0"/>
              <a:t>Parks and Recreation (Maintain park facilities and community programming) </a:t>
            </a:r>
          </a:p>
          <a:p>
            <a:pPr lvl="1"/>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177" y="4666894"/>
            <a:ext cx="2562225" cy="178117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80697" y="4694725"/>
            <a:ext cx="2741324" cy="1824227"/>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02154" y="4694725"/>
            <a:ext cx="3376583" cy="1781175"/>
          </a:xfrm>
          <a:prstGeom prst="rect">
            <a:avLst/>
          </a:prstGeom>
        </p:spPr>
      </p:pic>
    </p:spTree>
    <p:extLst>
      <p:ext uri="{BB962C8B-B14F-4D97-AF65-F5344CB8AC3E}">
        <p14:creationId xmlns:p14="http://schemas.microsoft.com/office/powerpoint/2010/main" val="598555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Municipal Attorneys in Public Interest</a:t>
            </a:r>
            <a:endParaRPr lang="en-US" dirty="0"/>
          </a:p>
        </p:txBody>
      </p:sp>
      <p:sp>
        <p:nvSpPr>
          <p:cNvPr id="3" name="Content Placeholder 2"/>
          <p:cNvSpPr>
            <a:spLocks noGrp="1"/>
          </p:cNvSpPr>
          <p:nvPr>
            <p:ph idx="1"/>
          </p:nvPr>
        </p:nvSpPr>
        <p:spPr/>
        <p:txBody>
          <a:bodyPr>
            <a:normAutofit/>
          </a:bodyPr>
          <a:lstStyle/>
          <a:p>
            <a:pPr algn="just"/>
            <a:r>
              <a:rPr lang="en-US" dirty="0" smtClean="0"/>
              <a:t>Municipal law is an area of law considered public interest. There are many types of public interest attorneys to include:</a:t>
            </a:r>
          </a:p>
          <a:p>
            <a:pPr lvl="1" algn="just"/>
            <a:r>
              <a:rPr lang="en-US" dirty="0" smtClean="0"/>
              <a:t>District Attorneys</a:t>
            </a:r>
          </a:p>
          <a:p>
            <a:pPr lvl="1" algn="just"/>
            <a:r>
              <a:rPr lang="en-US" dirty="0" smtClean="0"/>
              <a:t>Public Defenders</a:t>
            </a:r>
          </a:p>
          <a:p>
            <a:pPr lvl="1" algn="just"/>
            <a:r>
              <a:rPr lang="en-US" dirty="0" smtClean="0"/>
              <a:t>Legal Aid</a:t>
            </a:r>
          </a:p>
          <a:p>
            <a:pPr lvl="1" algn="just"/>
            <a:r>
              <a:rPr lang="en-US" dirty="0" smtClean="0"/>
              <a:t>Federal Agency Attorneys</a:t>
            </a:r>
          </a:p>
          <a:p>
            <a:pPr lvl="1" algn="just"/>
            <a:r>
              <a:rPr lang="en-US" dirty="0" smtClean="0"/>
              <a:t>State Agency Attorneys</a:t>
            </a:r>
          </a:p>
          <a:p>
            <a:pPr algn="just"/>
            <a:r>
              <a:rPr lang="en-US" dirty="0" smtClean="0"/>
              <a:t>Municipal Attorneys provide direct support to local governments in all aspects of their functions. Municipal attorneys are often referred to as generalist and handle any matters that are related to their municipality. </a:t>
            </a:r>
          </a:p>
          <a:p>
            <a:pPr algn="just"/>
            <a:r>
              <a:rPr lang="en-US" dirty="0" smtClean="0"/>
              <a:t>While there are differences between Municipal Attorneys and other government attorneys, the most notable being that Municipal attorneys have a direct impact on the community in which their municipality serves.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59331" y="1654776"/>
            <a:ext cx="1730476" cy="1730476"/>
          </a:xfrm>
          <a:prstGeom prst="rect">
            <a:avLst/>
          </a:prstGeom>
        </p:spPr>
      </p:pic>
    </p:spTree>
    <p:extLst>
      <p:ext uri="{BB962C8B-B14F-4D97-AF65-F5344CB8AC3E}">
        <p14:creationId xmlns:p14="http://schemas.microsoft.com/office/powerpoint/2010/main" val="5370569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Role of Municipal Attorneys</a:t>
            </a:r>
            <a:endParaRPr lang="en-US" dirty="0"/>
          </a:p>
        </p:txBody>
      </p:sp>
      <p:sp>
        <p:nvSpPr>
          <p:cNvPr id="3" name="Content Placeholder 2"/>
          <p:cNvSpPr>
            <a:spLocks noGrp="1"/>
          </p:cNvSpPr>
          <p:nvPr>
            <p:ph idx="1"/>
          </p:nvPr>
        </p:nvSpPr>
        <p:spPr/>
        <p:txBody>
          <a:bodyPr/>
          <a:lstStyle/>
          <a:p>
            <a:pPr algn="just"/>
            <a:r>
              <a:rPr lang="en-US" dirty="0" smtClean="0"/>
              <a:t>While each municipality in North Carolina does not have an in house attorney many do or contract out for attorney services.</a:t>
            </a:r>
          </a:p>
          <a:p>
            <a:pPr algn="just"/>
            <a:r>
              <a:rPr lang="en-US" dirty="0" smtClean="0"/>
              <a:t>The City, Town or Village attorney represents the municipality in various areas to include:</a:t>
            </a:r>
          </a:p>
          <a:p>
            <a:pPr lvl="1" algn="just"/>
            <a:r>
              <a:rPr lang="en-US" dirty="0" smtClean="0"/>
              <a:t>Providing advice to elected governing body (City or Town Council)</a:t>
            </a:r>
          </a:p>
          <a:p>
            <a:pPr lvl="1" algn="just"/>
            <a:r>
              <a:rPr lang="en-US" dirty="0" smtClean="0"/>
              <a:t>Advising Various departments within the municipality </a:t>
            </a:r>
          </a:p>
          <a:p>
            <a:pPr lvl="1" algn="just"/>
            <a:r>
              <a:rPr lang="en-US" dirty="0" smtClean="0"/>
              <a:t>Transactions such as contracts (Construction, Services, Purchases)</a:t>
            </a:r>
          </a:p>
          <a:p>
            <a:pPr lvl="1" algn="just"/>
            <a:r>
              <a:rPr lang="en-US" dirty="0" smtClean="0"/>
              <a:t>Economic and Community Development </a:t>
            </a:r>
          </a:p>
          <a:p>
            <a:pPr lvl="1" algn="just"/>
            <a:r>
              <a:rPr lang="en-US" dirty="0" smtClean="0"/>
              <a:t>Real Estate Transactions</a:t>
            </a:r>
          </a:p>
          <a:p>
            <a:pPr lvl="1" algn="just"/>
            <a:r>
              <a:rPr lang="en-US" dirty="0" smtClean="0"/>
              <a:t>Litigation </a:t>
            </a:r>
          </a:p>
          <a:p>
            <a:pPr lvl="1"/>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55741" y="4418906"/>
            <a:ext cx="3293807" cy="2229933"/>
          </a:xfrm>
          <a:prstGeom prst="rect">
            <a:avLst/>
          </a:prstGeom>
        </p:spPr>
      </p:pic>
    </p:spTree>
    <p:extLst>
      <p:ext uri="{BB962C8B-B14F-4D97-AF65-F5344CB8AC3E}">
        <p14:creationId xmlns:p14="http://schemas.microsoft.com/office/powerpoint/2010/main" val="2462988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1783</TotalTime>
  <Words>886</Words>
  <Application>Microsoft Office PowerPoint</Application>
  <PresentationFormat>Widescreen</PresentationFormat>
  <Paragraphs>125</Paragraphs>
  <Slides>14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Calibri</vt:lpstr>
      <vt:lpstr>Corbel</vt:lpstr>
      <vt:lpstr>Wingdings 2</vt:lpstr>
      <vt:lpstr>Frame</vt:lpstr>
      <vt:lpstr>Municipal Law and the Attorneys Who Practice</vt:lpstr>
      <vt:lpstr>Outline</vt:lpstr>
      <vt:lpstr>North Carolina Municipal Attorney’s Association</vt:lpstr>
      <vt:lpstr>What is a municipality?</vt:lpstr>
      <vt:lpstr>Municipalities in North Carolina</vt:lpstr>
      <vt:lpstr>Municipalities Interaction with the Community</vt:lpstr>
      <vt:lpstr>Functions of a Municipality</vt:lpstr>
      <vt:lpstr>Municipal Attorneys in Public Interest</vt:lpstr>
      <vt:lpstr>The Role of Municipal Attorneys</vt:lpstr>
      <vt:lpstr>Municipal Practices Areas</vt:lpstr>
      <vt:lpstr>Benefits of Working in Municipal Law</vt:lpstr>
      <vt:lpstr>Current NC Municipal Attorneys</vt:lpstr>
      <vt:lpstr>How to learn more about and get involved Municipal Law?</vt:lpstr>
      <vt:lpstr>QUESTIONS?</vt:lpstr>
    </vt:vector>
  </TitlesOfParts>
  <Company>City of Durham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Carolina Municipal Attorney’s Association</dc:title>
  <dc:creator>Miles, Aarin</dc:creator>
  <cp:lastModifiedBy>Miles, Aarin</cp:lastModifiedBy>
  <cp:revision>112</cp:revision>
  <dcterms:created xsi:type="dcterms:W3CDTF">2023-05-03T13:52:29Z</dcterms:created>
  <dcterms:modified xsi:type="dcterms:W3CDTF">2024-02-05T19:47:08Z</dcterms:modified>
</cp:coreProperties>
</file>